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60C3"/>
    <a:srgbClr val="FF8CC8"/>
    <a:srgbClr val="6E78FF"/>
    <a:srgbClr val="CCD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8"/>
    <p:restoredTop sz="94690"/>
  </p:normalViewPr>
  <p:slideViewPr>
    <p:cSldViewPr snapToGrid="0">
      <p:cViewPr varScale="1">
        <p:scale>
          <a:sx n="206" d="100"/>
          <a:sy n="206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1A4F4-D040-D34D-B222-F3417ED259C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A250F-1F45-1040-BCF7-CB9DF5947A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319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93F4-A0FB-6143-8953-FE27A6200E6E}" type="datetime1">
              <a:rPr lang="en-US" smtClean="0"/>
              <a:t>10/22/25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05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12A25-4908-854C-8328-36B52F2778EC}" type="datetime1">
              <a:rPr lang="en-US" smtClean="0"/>
              <a:t>10/22/25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49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8EF5B-E2AC-2D40-BF59-C56A7754A854}" type="datetime1">
              <a:rPr lang="en-US" smtClean="0"/>
              <a:t>10/22/25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97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1202F-E72D-0244-957D-4E5E0A3FCC6E}" type="datetime1">
              <a:rPr lang="en-US" smtClean="0"/>
              <a:t>10/22/25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10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BB12-2098-0D42-A407-72AB3EF5B8EA}" type="datetime1">
              <a:rPr lang="en-US" smtClean="0"/>
              <a:t>10/22/25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24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38214-02E0-0844-A86B-78EF65C8F6C3}" type="datetime1">
              <a:rPr lang="en-US" smtClean="0"/>
              <a:t>10/22/25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29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EBA5-039F-5B43-BF77-5B55C5000231}" type="datetime1">
              <a:rPr lang="en-US" smtClean="0"/>
              <a:t>10/22/25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36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07EAF-512D-5347-962F-792A93D94148}" type="datetime1">
              <a:rPr lang="en-US" smtClean="0"/>
              <a:t>10/22/25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40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63C5-55FD-8C4C-B765-E7456EF0CAD4}" type="datetime1">
              <a:rPr lang="en-US" smtClean="0"/>
              <a:t>10/22/25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71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FC81-BC28-3F40-9FD7-CF200EEC1C95}" type="datetime1">
              <a:rPr lang="en-US" smtClean="0"/>
              <a:t>10/22/25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51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27691-A670-384A-9554-A0643C381FD4}" type="datetime1">
              <a:rPr lang="en-US" smtClean="0"/>
              <a:t>10/22/25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www.timaf.org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32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18EAE6-13A6-AD46-AD62-149EA4A28BA8}" type="datetime1">
              <a:rPr lang="en-US" smtClean="0"/>
              <a:t>10/22/25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GB"/>
              <a:t>www.timaf.org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CE5047-7E4D-614C-B4D5-5DBD341EA9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89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D8191C-BD35-249D-8D54-EDCB9D3F68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667421"/>
              </p:ext>
            </p:extLst>
          </p:nvPr>
        </p:nvGraphicFramePr>
        <p:xfrm>
          <a:off x="67236" y="442145"/>
          <a:ext cx="9749118" cy="6114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793">
                  <a:extLst>
                    <a:ext uri="{9D8B030D-6E8A-4147-A177-3AD203B41FA5}">
                      <a16:colId xmlns:a16="http://schemas.microsoft.com/office/drawing/2014/main" val="2399568507"/>
                    </a:ext>
                  </a:extLst>
                </a:gridCol>
                <a:gridCol w="2501153">
                  <a:extLst>
                    <a:ext uri="{9D8B030D-6E8A-4147-A177-3AD203B41FA5}">
                      <a16:colId xmlns:a16="http://schemas.microsoft.com/office/drawing/2014/main" val="1183446534"/>
                    </a:ext>
                  </a:extLst>
                </a:gridCol>
                <a:gridCol w="2635624">
                  <a:extLst>
                    <a:ext uri="{9D8B030D-6E8A-4147-A177-3AD203B41FA5}">
                      <a16:colId xmlns:a16="http://schemas.microsoft.com/office/drawing/2014/main" val="1227802684"/>
                    </a:ext>
                  </a:extLst>
                </a:gridCol>
                <a:gridCol w="3099548">
                  <a:extLst>
                    <a:ext uri="{9D8B030D-6E8A-4147-A177-3AD203B41FA5}">
                      <a16:colId xmlns:a16="http://schemas.microsoft.com/office/drawing/2014/main" val="2928804807"/>
                    </a:ext>
                  </a:extLst>
                </a:gridCol>
              </a:tblGrid>
              <a:tr h="481610">
                <a:tc gridSpan="4">
                  <a:txBody>
                    <a:bodyPr/>
                    <a:lstStyle/>
                    <a:p>
                      <a:r>
                        <a:rPr lang="en-GB" sz="1000" b="0" dirty="0"/>
                        <a:t>Objective – </a:t>
                      </a:r>
                    </a:p>
                  </a:txBody>
                  <a:tcPr marL="74295" marR="74295" marT="37148" marB="37148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427516"/>
                  </a:ext>
                </a:extLst>
              </a:tr>
              <a:tr h="378129">
                <a:tc rowSpan="2">
                  <a:txBody>
                    <a:bodyPr/>
                    <a:lstStyle/>
                    <a:p>
                      <a:r>
                        <a:rPr lang="en-GB" sz="1000" dirty="0"/>
                        <a:t>Goals</a:t>
                      </a:r>
                    </a:p>
                  </a:txBody>
                  <a:tcPr marL="74295" marR="74295" marT="37148" marB="37148" anchor="ctr">
                    <a:solidFill>
                      <a:srgbClr val="6E78FF">
                        <a:alpha val="29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Strategies</a:t>
                      </a:r>
                    </a:p>
                  </a:txBody>
                  <a:tcPr marL="74295" marR="74295" marT="37148" marB="37148" anchor="ctr">
                    <a:solidFill>
                      <a:srgbClr val="6E78FF">
                        <a:alpha val="29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Measures</a:t>
                      </a:r>
                    </a:p>
                  </a:txBody>
                  <a:tcPr marL="74295" marR="74295" marT="37148" marB="37148" anchor="ctr">
                    <a:solidFill>
                      <a:srgbClr val="6E78FF">
                        <a:alpha val="29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254833"/>
                  </a:ext>
                </a:extLst>
              </a:tr>
              <a:tr h="37812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Dashboard</a:t>
                      </a:r>
                    </a:p>
                  </a:txBody>
                  <a:tcPr marL="74295" marR="74295" marT="37148" marB="37148" anchor="ctr">
                    <a:solidFill>
                      <a:srgbClr val="6E78FF">
                        <a:alpha val="2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Actions</a:t>
                      </a:r>
                    </a:p>
                  </a:txBody>
                  <a:tcPr marL="74295" marR="74295" marT="37148" marB="37148" anchor="ctr">
                    <a:solidFill>
                      <a:srgbClr val="6E78FF">
                        <a:alpha val="29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173476"/>
                  </a:ext>
                </a:extLst>
              </a:tr>
              <a:tr h="880933">
                <a:tc rowSpan="5"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FF8CC8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/>
                        <a:t>1. </a:t>
                      </a:r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53686"/>
                  </a:ext>
                </a:extLst>
              </a:tr>
              <a:tr h="88093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FF8CC8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FF8CC8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FF8CC8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947"/>
                  </a:ext>
                </a:extLst>
              </a:tr>
              <a:tr h="103824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351550"/>
                  </a:ext>
                </a:extLst>
              </a:tr>
              <a:tr h="103824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FF8CC8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FF8CC8">
                        <a:alpha val="2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FF8CC8">
                        <a:alpha val="23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615132"/>
                  </a:ext>
                </a:extLst>
              </a:tr>
              <a:tr h="1038242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295" marR="74295" marT="37148" marB="37148">
                    <a:solidFill>
                      <a:srgbClr val="7960C3">
                        <a:alpha val="3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40798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18D60E-A9D2-F907-F034-1D18B65DB7E7}"/>
              </a:ext>
            </a:extLst>
          </p:cNvPr>
          <p:cNvSpPr txBox="1"/>
          <p:nvPr/>
        </p:nvSpPr>
        <p:spPr>
          <a:xfrm>
            <a:off x="6720" y="54311"/>
            <a:ext cx="2510779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OGSM -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60B82-C09F-7815-9697-C21EE6A61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81362" y="6561336"/>
            <a:ext cx="3343275" cy="296664"/>
          </a:xfrm>
        </p:spPr>
        <p:txBody>
          <a:bodyPr/>
          <a:lstStyle/>
          <a:p>
            <a:r>
              <a:rPr lang="en-GB" sz="900" dirty="0"/>
              <a:t>www.timaf.org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7638922-B7F9-E63F-E656-F0577EE35463}"/>
              </a:ext>
            </a:extLst>
          </p:cNvPr>
          <p:cNvSpPr txBox="1">
            <a:spLocks/>
          </p:cNvSpPr>
          <p:nvPr/>
        </p:nvSpPr>
        <p:spPr>
          <a:xfrm>
            <a:off x="196580" y="6558971"/>
            <a:ext cx="3343275" cy="296664"/>
          </a:xfrm>
          <a:prstGeom prst="rect">
            <a:avLst/>
          </a:prstGeom>
        </p:spPr>
        <p:txBody>
          <a:bodyPr vert="horz" lIns="74295" tIns="37148" rIns="74295" bIns="37148" rtlCol="0" anchor="ctr"/>
          <a:lstStyle>
            <a:defPPr>
              <a:defRPr lang="en-N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900" dirty="0"/>
              <a:t>OGSM – Strategy on a page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CF067227-6726-DDB4-0EC4-BF1CD05F2563}"/>
              </a:ext>
            </a:extLst>
          </p:cNvPr>
          <p:cNvSpPr txBox="1">
            <a:spLocks/>
          </p:cNvSpPr>
          <p:nvPr/>
        </p:nvSpPr>
        <p:spPr>
          <a:xfrm>
            <a:off x="6267794" y="6558971"/>
            <a:ext cx="3343275" cy="296664"/>
          </a:xfrm>
          <a:prstGeom prst="rect">
            <a:avLst/>
          </a:prstGeom>
        </p:spPr>
        <p:txBody>
          <a:bodyPr vert="horz" lIns="74295" tIns="37148" rIns="74295" bIns="37148" rtlCol="0" anchor="ctr"/>
          <a:lstStyle>
            <a:defPPr>
              <a:defRPr lang="en-N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900" dirty="0"/>
              <a:t>Strategy in Digital transformation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2B0C398-FD07-3C52-E79D-319A9819C9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3489" y="133510"/>
            <a:ext cx="678422" cy="167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105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34</Words>
  <Application>Microsoft Macintosh PowerPoint</Application>
  <PresentationFormat>A4 Paper (210x297 mm)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 Hartman</dc:creator>
  <cp:lastModifiedBy>Erik Hartman</cp:lastModifiedBy>
  <cp:revision>8</cp:revision>
  <cp:lastPrinted>2025-10-22T12:23:50Z</cp:lastPrinted>
  <dcterms:created xsi:type="dcterms:W3CDTF">2025-10-22T12:05:28Z</dcterms:created>
  <dcterms:modified xsi:type="dcterms:W3CDTF">2025-10-22T13:37:44Z</dcterms:modified>
</cp:coreProperties>
</file>